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Petrona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20685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Customer Shopping Behavior Analysis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6280190" y="452008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Analyzing 3,900 customer transactions to uncover insights into spending patterns, customer segments, and product preferences that drive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492"/>
            <a:ext cx="8060412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Strategic Recommendations</a:t>
            </a:r>
            <a:endParaRPr lang="en-US" sz="4900" dirty="0"/>
          </a:p>
        </p:txBody>
      </p:sp>
      <p:sp>
        <p:nvSpPr>
          <p:cNvPr id="3" name="Shape 1"/>
          <p:cNvSpPr/>
          <p:nvPr/>
        </p:nvSpPr>
        <p:spPr>
          <a:xfrm>
            <a:off x="793790" y="2125742"/>
            <a:ext cx="4196358" cy="2492216"/>
          </a:xfrm>
          <a:prstGeom prst="roundRect">
            <a:avLst>
              <a:gd name="adj" fmla="val 5870"/>
            </a:avLst>
          </a:prstGeom>
          <a:solidFill>
            <a:srgbClr val="FDFAF7"/>
          </a:solidFill>
          <a:ln w="30480">
            <a:solidFill>
              <a:srgbClr val="6237C8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125742"/>
            <a:ext cx="121920" cy="2492216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383036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Boost Subscriptions</a:t>
            </a:r>
            <a:endParaRPr lang="en-US" sz="2450" dirty="0"/>
          </a:p>
        </p:txBody>
      </p:sp>
      <p:sp>
        <p:nvSpPr>
          <p:cNvPr id="6" name="Text 4"/>
          <p:cNvSpPr/>
          <p:nvPr/>
        </p:nvSpPr>
        <p:spPr>
          <a:xfrm>
            <a:off x="1142524" y="2909054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 958 repeat buyers with exclusive benefits to convert non-subscribers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125742"/>
            <a:ext cx="4196358" cy="2492216"/>
          </a:xfrm>
          <a:prstGeom prst="roundRect">
            <a:avLst>
              <a:gd name="adj" fmla="val 5870"/>
            </a:avLst>
          </a:prstGeom>
          <a:solidFill>
            <a:srgbClr val="FDFAF7"/>
          </a:solidFill>
          <a:ln w="30480">
            <a:solidFill>
              <a:srgbClr val="6237C8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2125742"/>
            <a:ext cx="121920" cy="2492216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2383036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Loyalty Programs</a:t>
            </a:r>
            <a:endParaRPr lang="en-US" sz="2450" dirty="0"/>
          </a:p>
        </p:txBody>
      </p:sp>
      <p:sp>
        <p:nvSpPr>
          <p:cNvPr id="10" name="Text 8"/>
          <p:cNvSpPr/>
          <p:nvPr/>
        </p:nvSpPr>
        <p:spPr>
          <a:xfrm>
            <a:off x="5565696" y="2909054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Reward returning customers to accelerate movement into loyal segment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2125742"/>
            <a:ext cx="4196358" cy="2492216"/>
          </a:xfrm>
          <a:prstGeom prst="roundRect">
            <a:avLst>
              <a:gd name="adj" fmla="val 5870"/>
            </a:avLst>
          </a:prstGeom>
          <a:solidFill>
            <a:srgbClr val="FDFAF7"/>
          </a:solidFill>
          <a:ln w="30480">
            <a:solidFill>
              <a:srgbClr val="6237C8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2125742"/>
            <a:ext cx="121920" cy="2492216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2383036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Optimize Discounts</a:t>
            </a:r>
            <a:endParaRPr lang="en-US" sz="2450" dirty="0"/>
          </a:p>
        </p:txBody>
      </p:sp>
      <p:sp>
        <p:nvSpPr>
          <p:cNvPr id="14" name="Text 12"/>
          <p:cNvSpPr/>
          <p:nvPr/>
        </p:nvSpPr>
        <p:spPr>
          <a:xfrm>
            <a:off x="9988868" y="2909054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Balance promotional strategy—839 high-spenders prove discounts work without sacrificing margins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4844772"/>
            <a:ext cx="4196358" cy="2492216"/>
          </a:xfrm>
          <a:prstGeom prst="roundRect">
            <a:avLst>
              <a:gd name="adj" fmla="val 5870"/>
            </a:avLst>
          </a:prstGeom>
          <a:solidFill>
            <a:srgbClr val="FDFAF7"/>
          </a:solidFill>
          <a:ln w="30480">
            <a:solidFill>
              <a:srgbClr val="6237C8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63310" y="4844772"/>
            <a:ext cx="121920" cy="2492216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17" name="Text 15"/>
          <p:cNvSpPr/>
          <p:nvPr/>
        </p:nvSpPr>
        <p:spPr>
          <a:xfrm>
            <a:off x="1142524" y="5102066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Product Positioning</a:t>
            </a:r>
            <a:endParaRPr lang="en-US" sz="2450" dirty="0"/>
          </a:p>
        </p:txBody>
      </p:sp>
      <p:sp>
        <p:nvSpPr>
          <p:cNvPr id="18" name="Text 16"/>
          <p:cNvSpPr/>
          <p:nvPr/>
        </p:nvSpPr>
        <p:spPr>
          <a:xfrm>
            <a:off x="1142524" y="5628084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Highlight top-rated items (Gloves, Sandals, Boots) and best-sellers in marketing campaigns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5216962" y="4844772"/>
            <a:ext cx="4196358" cy="2492216"/>
          </a:xfrm>
          <a:prstGeom prst="roundRect">
            <a:avLst>
              <a:gd name="adj" fmla="val 5870"/>
            </a:avLst>
          </a:prstGeom>
          <a:solidFill>
            <a:srgbClr val="FDFAF7"/>
          </a:solidFill>
          <a:ln w="30480">
            <a:solidFill>
              <a:srgbClr val="6237C8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186482" y="4844772"/>
            <a:ext cx="121920" cy="2492216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21" name="Text 19"/>
          <p:cNvSpPr/>
          <p:nvPr/>
        </p:nvSpPr>
        <p:spPr>
          <a:xfrm>
            <a:off x="5565696" y="5102066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Targeted Marketing</a:t>
            </a:r>
            <a:endParaRPr lang="en-US" sz="2450" dirty="0"/>
          </a:p>
        </p:txBody>
      </p:sp>
      <p:sp>
        <p:nvSpPr>
          <p:cNvPr id="22" name="Text 20"/>
          <p:cNvSpPr/>
          <p:nvPr/>
        </p:nvSpPr>
        <p:spPr>
          <a:xfrm>
            <a:off x="5565696" y="5628084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on young adults and express-shipping users for maximum revenue impact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03045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Dataset Overview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793790" y="273617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793790" y="3767971"/>
            <a:ext cx="2329815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Total Purchases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793790" y="4293989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Transactions analyzed across all categories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407093" y="273617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3407093" y="3767971"/>
            <a:ext cx="2329815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Features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3407093" y="4293989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customer and purchase attributes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020395" y="273617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6020395" y="3767971"/>
            <a:ext cx="2329815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Missing Values</a:t>
            </a:r>
            <a:endParaRPr lang="en-US" sz="2450" dirty="0"/>
          </a:p>
        </p:txBody>
      </p:sp>
      <p:sp>
        <p:nvSpPr>
          <p:cNvPr id="12" name="Text 9"/>
          <p:cNvSpPr/>
          <p:nvPr/>
        </p:nvSpPr>
        <p:spPr>
          <a:xfrm>
            <a:off x="6020395" y="4293989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Only in Review Rating column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563784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features include customer demographics, purchase details, and shopping behavior metrics covering age, gender, location, subscription status, product categories, and shipping preferences.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4012" y="558879"/>
            <a:ext cx="7648099" cy="652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Preparation &amp; Engineering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664012" y="1495544"/>
            <a:ext cx="189667" cy="237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01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64012" y="1794986"/>
            <a:ext cx="7815977" cy="22860"/>
          </a:xfrm>
          <a:prstGeom prst="rect">
            <a:avLst/>
          </a:prstGeom>
          <a:solidFill>
            <a:srgbClr val="6237C8"/>
          </a:solidFill>
          <a:ln/>
        </p:spPr>
      </p:sp>
      <p:sp>
        <p:nvSpPr>
          <p:cNvPr id="6" name="Text 3"/>
          <p:cNvSpPr/>
          <p:nvPr/>
        </p:nvSpPr>
        <p:spPr>
          <a:xfrm>
            <a:off x="664012" y="1935480"/>
            <a:ext cx="3315772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Loading &amp; Exploration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664012" y="2375297"/>
            <a:ext cx="7815977" cy="607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Imported dataset using pandas, checked structure with df.info() and summary statistics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64012" y="3314462"/>
            <a:ext cx="189667" cy="237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02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64012" y="3613904"/>
            <a:ext cx="7815977" cy="22860"/>
          </a:xfrm>
          <a:prstGeom prst="rect">
            <a:avLst/>
          </a:prstGeom>
          <a:solidFill>
            <a:srgbClr val="6237C8"/>
          </a:solidFill>
          <a:ln/>
        </p:spPr>
      </p:sp>
      <p:sp>
        <p:nvSpPr>
          <p:cNvPr id="10" name="Text 7"/>
          <p:cNvSpPr/>
          <p:nvPr/>
        </p:nvSpPr>
        <p:spPr>
          <a:xfrm>
            <a:off x="664012" y="3754398"/>
            <a:ext cx="2744986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Missing Data Handling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664012" y="4194215"/>
            <a:ext cx="7815977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Imputed Review Rating nulls using median rating per product category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64012" y="4829770"/>
            <a:ext cx="189667" cy="237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64012" y="5129213"/>
            <a:ext cx="7815977" cy="22860"/>
          </a:xfrm>
          <a:prstGeom prst="rect">
            <a:avLst/>
          </a:prstGeom>
          <a:solidFill>
            <a:srgbClr val="6237C8"/>
          </a:solidFill>
          <a:ln/>
        </p:spPr>
      </p:sp>
      <p:sp>
        <p:nvSpPr>
          <p:cNvPr id="14" name="Text 11"/>
          <p:cNvSpPr/>
          <p:nvPr/>
        </p:nvSpPr>
        <p:spPr>
          <a:xfrm>
            <a:off x="664012" y="5269706"/>
            <a:ext cx="2608778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Feature Engineering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664012" y="5709523"/>
            <a:ext cx="7815977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Created age_group bins and purchase_frequency_days columns for deeper analysis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64012" y="6345079"/>
            <a:ext cx="189667" cy="237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04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664012" y="6644521"/>
            <a:ext cx="7815977" cy="22860"/>
          </a:xfrm>
          <a:prstGeom prst="rect">
            <a:avLst/>
          </a:prstGeom>
          <a:solidFill>
            <a:srgbClr val="6237C8"/>
          </a:solidFill>
          <a:ln/>
        </p:spPr>
      </p:sp>
      <p:sp>
        <p:nvSpPr>
          <p:cNvPr id="18" name="Text 15"/>
          <p:cNvSpPr/>
          <p:nvPr/>
        </p:nvSpPr>
        <p:spPr>
          <a:xfrm>
            <a:off x="664012" y="6785015"/>
            <a:ext cx="2608778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Database Integration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664012" y="7224832"/>
            <a:ext cx="7815977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Connected to PostgreSQL and loaded cleaned data for SQL analysis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5422" y="405051"/>
            <a:ext cx="6475690" cy="506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Revenue Insights by Demographics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15422" y="1279446"/>
            <a:ext cx="2430304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Gender Revenue Split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515422" y="1730454"/>
            <a:ext cx="6620113" cy="471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Male customers generated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$157,890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 revenue compared to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$75,191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from female customers, showing significant gender-based purchasing differences.</a:t>
            </a:r>
            <a:endParaRPr lang="en-US" sz="11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5422" y="2367320"/>
            <a:ext cx="6620113" cy="662011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02485" y="1279446"/>
            <a:ext cx="2650688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Age Group Performance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7502485" y="1730454"/>
            <a:ext cx="6620113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Young Adult: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$62,143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7502485" y="2017514"/>
            <a:ext cx="6620113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Middle-aged: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$59,197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7502485" y="2304574"/>
            <a:ext cx="6620113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Adult: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$55,978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7502485" y="2591633"/>
            <a:ext cx="6620113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Senior: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$55,763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7502485" y="2959775"/>
            <a:ext cx="6620113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Young adults lead revenue generation, presenting key targeting opportunities.</a:t>
            </a:r>
            <a:endParaRPr lang="en-US" sz="11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49830"/>
            <a:ext cx="86735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Product Performance Analysis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3909893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Top Rated: Gloves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93790" y="443591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rating: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3.86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235893" y="3909893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Sandals</a:t>
            </a:r>
            <a:endParaRPr lang="en-US" sz="2450" dirty="0"/>
          </a:p>
        </p:txBody>
      </p:sp>
      <p:sp>
        <p:nvSpPr>
          <p:cNvPr id="6" name="Text 4"/>
          <p:cNvSpPr/>
          <p:nvPr/>
        </p:nvSpPr>
        <p:spPr>
          <a:xfrm>
            <a:off x="5235893" y="443591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rating: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3.84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677995" y="3909893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Boots</a:t>
            </a:r>
            <a:endParaRPr lang="en-US" sz="2450" dirty="0"/>
          </a:p>
        </p:txBody>
      </p:sp>
      <p:sp>
        <p:nvSpPr>
          <p:cNvPr id="8" name="Text 6"/>
          <p:cNvSpPr/>
          <p:nvPr/>
        </p:nvSpPr>
        <p:spPr>
          <a:xfrm>
            <a:off x="9677995" y="443591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rating: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3.82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05396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Hats (50% discount rate) and Sneakers (49.66%) are most discount-dependent, while top-rated products maintain strong customer satisfaction.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1376" y="417433"/>
            <a:ext cx="5883354" cy="521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Category Revenue Distribution</a:t>
            </a:r>
            <a:endParaRPr lang="en-US" sz="3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1376" y="1242893"/>
            <a:ext cx="13567648" cy="759785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1376" y="9011483"/>
            <a:ext cx="13567648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Clothing dominates with $104K revenue, followed by Accessories at $74K. Top products include Blouses and Pants (171 orders each) in Clothing, and Jewelry (171 orders) in Accessories.</a:t>
            </a:r>
            <a:endParaRPr lang="en-US" sz="1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7141"/>
            <a:ext cx="6915745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Customer Segmentation</a:t>
            </a:r>
            <a:endParaRPr lang="en-US" sz="4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170390"/>
            <a:ext cx="2152055" cy="13425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80963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397204"/>
            <a:ext cx="1470898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New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5357217" y="2923223"/>
            <a:ext cx="14708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52603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C6BDDA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569613"/>
            <a:ext cx="4304109" cy="13425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04157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796427"/>
            <a:ext cx="1550670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Returning</a:t>
            </a:r>
            <a:endParaRPr lang="en-US" sz="2450" dirty="0"/>
          </a:p>
        </p:txBody>
      </p:sp>
      <p:sp>
        <p:nvSpPr>
          <p:cNvPr id="11" name="Text 7"/>
          <p:cNvSpPr/>
          <p:nvPr/>
        </p:nvSpPr>
        <p:spPr>
          <a:xfrm>
            <a:off x="6433304" y="4322445"/>
            <a:ext cx="15506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4925258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C6BDDA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4968835"/>
            <a:ext cx="6456164" cy="13425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44079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195649"/>
            <a:ext cx="1696283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Loyal</a:t>
            </a:r>
            <a:endParaRPr lang="en-US" sz="2450" dirty="0"/>
          </a:p>
        </p:txBody>
      </p:sp>
      <p:sp>
        <p:nvSpPr>
          <p:cNvPr id="16" name="Text 11"/>
          <p:cNvSpPr/>
          <p:nvPr/>
        </p:nvSpPr>
        <p:spPr>
          <a:xfrm>
            <a:off x="7509272" y="5721668"/>
            <a:ext cx="169628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3,116 customers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56653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majority (80%) are loyal customers, indicating strong retention. However, 958 repeat buyers (&gt;5 purchases) remain non-subscribers, representing a significant conversion opportunity.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3869" y="372308"/>
            <a:ext cx="5808107" cy="465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Subscription &amp; Discount Behavior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2979063" y="2073354"/>
            <a:ext cx="1665565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26.88%</a:t>
            </a:r>
            <a:endParaRPr lang="en-US" sz="26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6302" y="1227058"/>
            <a:ext cx="2031206" cy="203120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880955" y="3427452"/>
            <a:ext cx="1862018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Subscribers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473869" y="3795593"/>
            <a:ext cx="6676192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1,053 customers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2979063" y="5163026"/>
            <a:ext cx="1665565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73.12%</a:t>
            </a:r>
            <a:endParaRPr lang="en-US" sz="26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302" y="4316730"/>
            <a:ext cx="2031206" cy="203120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880955" y="6517124"/>
            <a:ext cx="1862018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Non-Subscribers</a:t>
            </a:r>
            <a:endParaRPr lang="en-US" sz="1450" dirty="0"/>
          </a:p>
        </p:txBody>
      </p:sp>
      <p:sp>
        <p:nvSpPr>
          <p:cNvPr id="10" name="Text 6"/>
          <p:cNvSpPr/>
          <p:nvPr/>
        </p:nvSpPr>
        <p:spPr>
          <a:xfrm>
            <a:off x="473869" y="6885265"/>
            <a:ext cx="6676192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2,847 customers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473869" y="7254121"/>
            <a:ext cx="6676192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spend is similar: subscribers at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$59.49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vs. non-subscribers at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$59.87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050" dirty="0"/>
          </a:p>
        </p:txBody>
      </p:sp>
      <p:sp>
        <p:nvSpPr>
          <p:cNvPr id="12" name="Text 8"/>
          <p:cNvSpPr/>
          <p:nvPr/>
        </p:nvSpPr>
        <p:spPr>
          <a:xfrm>
            <a:off x="7487960" y="1176337"/>
            <a:ext cx="2758797" cy="279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High-Value Discount Users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7487960" y="1591032"/>
            <a:ext cx="6676192" cy="433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839 customers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used discounts but still spent above average purchase amount, demonstrating that strategic discounting doesn't necessarily reduce transaction value.</a:t>
            </a:r>
            <a:endParaRPr lang="en-US" sz="105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960" y="2176463"/>
            <a:ext cx="6676192" cy="667619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9610" y="701516"/>
            <a:ext cx="7200305" cy="677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Shipping Preferences Impact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689610" y="1674257"/>
            <a:ext cx="7764780" cy="2402324"/>
          </a:xfrm>
          <a:prstGeom prst="roundRect">
            <a:avLst>
              <a:gd name="adj" fmla="val 3445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94159" y="1878806"/>
            <a:ext cx="591026" cy="591026"/>
          </a:xfrm>
          <a:prstGeom prst="roundRect">
            <a:avLst>
              <a:gd name="adj" fmla="val 15469853"/>
            </a:avLst>
          </a:prstGeom>
          <a:solidFill>
            <a:srgbClr val="6237C8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6680" y="2041327"/>
            <a:ext cx="265986" cy="26598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94159" y="2666762"/>
            <a:ext cx="2709148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Express Shipping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894159" y="3123367"/>
            <a:ext cx="7355681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purchase: </a:t>
            </a:r>
            <a:pPr algn="l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$60.48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894159" y="3556754"/>
            <a:ext cx="7355681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Higher-value orders prefer faster delivery</a:t>
            </a:r>
            <a:endParaRPr lang="en-US" sz="1550" dirty="0"/>
          </a:p>
        </p:txBody>
      </p:sp>
      <p:sp>
        <p:nvSpPr>
          <p:cNvPr id="10" name="Shape 6"/>
          <p:cNvSpPr/>
          <p:nvPr/>
        </p:nvSpPr>
        <p:spPr>
          <a:xfrm>
            <a:off x="689610" y="4273510"/>
            <a:ext cx="7764780" cy="2402324"/>
          </a:xfrm>
          <a:prstGeom prst="roundRect">
            <a:avLst>
              <a:gd name="adj" fmla="val 3445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894159" y="4478060"/>
            <a:ext cx="591026" cy="591026"/>
          </a:xfrm>
          <a:prstGeom prst="roundRect">
            <a:avLst>
              <a:gd name="adj" fmla="val 15469853"/>
            </a:avLst>
          </a:prstGeom>
          <a:solidFill>
            <a:srgbClr val="6237C8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6680" y="4640580"/>
            <a:ext cx="265986" cy="26598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94159" y="5266015"/>
            <a:ext cx="2709148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Standard Shipping</a:t>
            </a:r>
            <a:endParaRPr lang="en-US" sz="2100" dirty="0"/>
          </a:p>
        </p:txBody>
      </p:sp>
      <p:sp>
        <p:nvSpPr>
          <p:cNvPr id="14" name="Text 9"/>
          <p:cNvSpPr/>
          <p:nvPr/>
        </p:nvSpPr>
        <p:spPr>
          <a:xfrm>
            <a:off x="894159" y="5722620"/>
            <a:ext cx="7355681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purchase: </a:t>
            </a:r>
            <a:pPr algn="l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$58.46</a:t>
            </a:r>
            <a:endParaRPr lang="en-US" sz="1550" dirty="0"/>
          </a:p>
        </p:txBody>
      </p:sp>
      <p:sp>
        <p:nvSpPr>
          <p:cNvPr id="15" name="Text 10"/>
          <p:cNvSpPr/>
          <p:nvPr/>
        </p:nvSpPr>
        <p:spPr>
          <a:xfrm>
            <a:off x="894159" y="6156008"/>
            <a:ext cx="7355681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Slight difference suggests shipping choice correlates with purchase value</a:t>
            </a:r>
            <a:endParaRPr lang="en-US" sz="1550" dirty="0"/>
          </a:p>
        </p:txBody>
      </p:sp>
      <p:sp>
        <p:nvSpPr>
          <p:cNvPr id="16" name="Text 11"/>
          <p:cNvSpPr/>
          <p:nvPr/>
        </p:nvSpPr>
        <p:spPr>
          <a:xfrm>
            <a:off x="689610" y="6897410"/>
            <a:ext cx="7764780" cy="630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Express shipping users show marginally higher spending, indicating potential for premium shipping upsells on larger orders.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2025-11-17T10:48:15Z</dcterms:created>
  <dcterms:modified xsi:type="dcterms:W3CDTF">2025-11-17T10:48:15Z</dcterms:modified>
</cp:coreProperties>
</file>